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1"/>
  </p:notesMasterIdLst>
  <p:handoutMasterIdLst>
    <p:handoutMasterId r:id="rId22"/>
  </p:handoutMasterIdLst>
  <p:sldIdLst>
    <p:sldId id="281" r:id="rId5"/>
    <p:sldId id="355" r:id="rId6"/>
    <p:sldId id="354" r:id="rId7"/>
    <p:sldId id="353" r:id="rId8"/>
    <p:sldId id="283" r:id="rId9"/>
    <p:sldId id="351" r:id="rId10"/>
    <p:sldId id="361" r:id="rId11"/>
    <p:sldId id="362" r:id="rId12"/>
    <p:sldId id="356" r:id="rId13"/>
    <p:sldId id="272" r:id="rId14"/>
    <p:sldId id="363" r:id="rId15"/>
    <p:sldId id="364" r:id="rId16"/>
    <p:sldId id="284" r:id="rId17"/>
    <p:sldId id="365" r:id="rId18"/>
    <p:sldId id="366" r:id="rId19"/>
    <p:sldId id="359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6807" autoAdjust="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72;&#1074;&#1077;&#1083;\Downloads\&#1056;&#1077;&#1082;&#1083;&#1072;&#1084;&#1085;&#1099;&#1081;%20&#1072;&#1085;&#1072;&#1083;&#1080;&#1090;&#1080;&#1082;%20_%20&#1089;&#1090;&#1072;&#1078;&#1080;&#1088;&#1086;&#1074;&#1082;&#10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72;&#1074;&#1077;&#1083;\Downloads\&#1056;&#1077;&#1082;&#1083;&#1072;&#1084;&#1085;&#1099;&#1081;%20&#1072;&#1085;&#1072;&#1083;&#1080;&#1090;&#1080;&#1082;%20_%20&#1089;&#1090;&#1072;&#1078;&#1080;&#1088;&#1086;&#1074;&#1082;&#107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72;&#1074;&#1077;&#1083;\Downloads\&#1056;&#1077;&#1082;&#1083;&#1072;&#1084;&#1085;&#1099;&#1081;%20&#1072;&#1085;&#1072;&#1083;&#1080;&#1090;&#1080;&#1082;%20_%20&#1089;&#1090;&#1072;&#1078;&#1080;&#1088;&#1086;&#1074;&#1082;&#107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72;&#1074;&#1077;&#1083;\Downloads\&#1056;&#1077;&#1082;&#1083;&#1072;&#1084;&#1085;&#1099;&#1081;%20&#1072;&#1085;&#1072;&#1083;&#1080;&#1090;&#1080;&#1082;%20_%20&#1089;&#1090;&#1072;&#1078;&#1080;&#1088;&#1086;&#1074;&#1082;&#107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72;&#1074;&#1077;&#1083;\Downloads\&#1056;&#1077;&#1082;&#1083;&#1072;&#1084;&#1085;&#1099;&#1081;%20&#1072;&#1085;&#1072;&#1083;&#1080;&#1090;&#1080;&#1082;%20_%20&#1089;&#1090;&#1072;&#1078;&#1080;&#1088;&#1086;&#1074;&#1082;&#107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72;&#1074;&#1077;&#1083;\Downloads\&#1056;&#1077;&#1082;&#1083;&#1072;&#1084;&#1085;&#1099;&#1081;%20&#1072;&#1085;&#1072;&#1083;&#1080;&#1090;&#1080;&#1082;%20_%20&#1089;&#1090;&#1072;&#1078;&#1080;&#1088;&#1086;&#1074;&#1082;&#107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[Рекламный аналитик _ стажировка.xlsx]количество показов и затраты!Сводная таблица3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количество показов и затрат</a:t>
            </a:r>
          </a:p>
          <a:p>
            <a:pPr>
              <a:defRPr/>
            </a:pP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0760716299834817"/>
          <c:y val="0.22048957038264955"/>
          <c:w val="0.74774714463711212"/>
          <c:h val="0.698112999033015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'количество показов и затраты'!$B$3:$B$5</c:f>
              <c:strCache>
                <c:ptCount val="1"/>
                <c:pt idx="0">
                  <c:v>Бета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'количество показов и затраты'!$A$6:$A$7</c:f>
              <c:strCache>
                <c:ptCount val="2"/>
                <c:pt idx="0">
                  <c:v>Сумма по полю Cost_rub_wo_NDS</c:v>
                </c:pt>
                <c:pt idx="1">
                  <c:v>Сумма по полю Shows</c:v>
                </c:pt>
              </c:strCache>
            </c:strRef>
          </c:cat>
          <c:val>
            <c:numRef>
              <c:f>'количество показов и затраты'!$B$6:$B$7</c:f>
              <c:numCache>
                <c:formatCode>#,##0</c:formatCode>
                <c:ptCount val="2"/>
                <c:pt idx="0">
                  <c:v>124041197.80517775</c:v>
                </c:pt>
                <c:pt idx="1">
                  <c:v>853096987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70-4893-8085-D913170AE03C}"/>
            </c:ext>
          </c:extLst>
        </c:ser>
        <c:ser>
          <c:idx val="1"/>
          <c:order val="1"/>
          <c:tx>
            <c:strRef>
              <c:f>'количество показов и затраты'!$C$3:$C$5</c:f>
              <c:strCache>
                <c:ptCount val="1"/>
                <c:pt idx="0">
                  <c:v>Лямбда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'количество показов и затраты'!$A$6:$A$7</c:f>
              <c:strCache>
                <c:ptCount val="2"/>
                <c:pt idx="0">
                  <c:v>Сумма по полю Cost_rub_wo_NDS</c:v>
                </c:pt>
                <c:pt idx="1">
                  <c:v>Сумма по полю Shows</c:v>
                </c:pt>
              </c:strCache>
            </c:strRef>
          </c:cat>
          <c:val>
            <c:numRef>
              <c:f>'количество показов и затраты'!$C$6:$C$7</c:f>
              <c:numCache>
                <c:formatCode>#,##0</c:formatCode>
                <c:ptCount val="2"/>
                <c:pt idx="0">
                  <c:v>59378159.868076131</c:v>
                </c:pt>
                <c:pt idx="1">
                  <c:v>262457846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70-4893-8085-D913170AE03C}"/>
            </c:ext>
          </c:extLst>
        </c:ser>
        <c:ser>
          <c:idx val="2"/>
          <c:order val="2"/>
          <c:tx>
            <c:strRef>
              <c:f>'количество показов и затраты'!$D$3:$D$5</c:f>
              <c:strCache>
                <c:ptCount val="1"/>
                <c:pt idx="0">
                  <c:v>Сигма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'количество показов и затраты'!$A$6:$A$7</c:f>
              <c:strCache>
                <c:ptCount val="2"/>
                <c:pt idx="0">
                  <c:v>Сумма по полю Cost_rub_wo_NDS</c:v>
                </c:pt>
                <c:pt idx="1">
                  <c:v>Сумма по полю Shows</c:v>
                </c:pt>
              </c:strCache>
            </c:strRef>
          </c:cat>
          <c:val>
            <c:numRef>
              <c:f>'количество показов и затраты'!$D$6:$D$7</c:f>
              <c:numCache>
                <c:formatCode>#,##0</c:formatCode>
                <c:ptCount val="2"/>
                <c:pt idx="0">
                  <c:v>59565122.477999844</c:v>
                </c:pt>
                <c:pt idx="1">
                  <c:v>261788561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70-4893-8085-D913170AE03C}"/>
            </c:ext>
          </c:extLst>
        </c:ser>
        <c:ser>
          <c:idx val="3"/>
          <c:order val="3"/>
          <c:tx>
            <c:strRef>
              <c:f>'количество показов и затраты'!$E$3:$E$5</c:f>
              <c:strCache>
                <c:ptCount val="1"/>
                <c:pt idx="0">
                  <c:v>Гамма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'количество показов и затраты'!$A$6:$A$7</c:f>
              <c:strCache>
                <c:ptCount val="2"/>
                <c:pt idx="0">
                  <c:v>Сумма по полю Cost_rub_wo_NDS</c:v>
                </c:pt>
                <c:pt idx="1">
                  <c:v>Сумма по полю Shows</c:v>
                </c:pt>
              </c:strCache>
            </c:strRef>
          </c:cat>
          <c:val>
            <c:numRef>
              <c:f>'количество показов и затраты'!$E$6:$E$7</c:f>
              <c:numCache>
                <c:formatCode>#,##0</c:formatCode>
                <c:ptCount val="2"/>
                <c:pt idx="0">
                  <c:v>28588036.295110129</c:v>
                </c:pt>
                <c:pt idx="1">
                  <c:v>129667617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70-4893-8085-D913170AE03C}"/>
            </c:ext>
          </c:extLst>
        </c:ser>
        <c:ser>
          <c:idx val="4"/>
          <c:order val="4"/>
          <c:tx>
            <c:strRef>
              <c:f>'количество показов и затраты'!$F$3:$F$5</c:f>
              <c:strCache>
                <c:ptCount val="1"/>
                <c:pt idx="0">
                  <c:v>Мета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'количество показов и затраты'!$A$6:$A$7</c:f>
              <c:strCache>
                <c:ptCount val="2"/>
                <c:pt idx="0">
                  <c:v>Сумма по полю Cost_rub_wo_NDS</c:v>
                </c:pt>
                <c:pt idx="1">
                  <c:v>Сумма по полю Shows</c:v>
                </c:pt>
              </c:strCache>
            </c:strRef>
          </c:cat>
          <c:val>
            <c:numRef>
              <c:f>'количество показов и затраты'!$F$6:$F$7</c:f>
              <c:numCache>
                <c:formatCode>#,##0</c:formatCode>
                <c:ptCount val="2"/>
                <c:pt idx="0">
                  <c:v>21981982.363728777</c:v>
                </c:pt>
                <c:pt idx="1">
                  <c:v>103372933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70-4893-8085-D913170AE03C}"/>
            </c:ext>
          </c:extLst>
        </c:ser>
        <c:ser>
          <c:idx val="5"/>
          <c:order val="5"/>
          <c:tx>
            <c:strRef>
              <c:f>'количество показов и затраты'!$G$3:$G$5</c:f>
              <c:strCache>
                <c:ptCount val="1"/>
                <c:pt idx="0">
                  <c:v>Псилон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'количество показов и затраты'!$A$6:$A$7</c:f>
              <c:strCache>
                <c:ptCount val="2"/>
                <c:pt idx="0">
                  <c:v>Сумма по полю Cost_rub_wo_NDS</c:v>
                </c:pt>
                <c:pt idx="1">
                  <c:v>Сумма по полю Shows</c:v>
                </c:pt>
              </c:strCache>
            </c:strRef>
          </c:cat>
          <c:val>
            <c:numRef>
              <c:f>'количество показов и затраты'!$G$6:$G$7</c:f>
              <c:numCache>
                <c:formatCode>#,##0</c:formatCode>
                <c:ptCount val="2"/>
                <c:pt idx="0">
                  <c:v>37579080.628957517</c:v>
                </c:pt>
                <c:pt idx="1">
                  <c:v>63422845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870-4893-8085-D913170AE03C}"/>
            </c:ext>
          </c:extLst>
        </c:ser>
        <c:ser>
          <c:idx val="6"/>
          <c:order val="6"/>
          <c:tx>
            <c:strRef>
              <c:f>'количество показов и затраты'!$H$3:$H$5</c:f>
              <c:strCache>
                <c:ptCount val="1"/>
                <c:pt idx="0">
                  <c:v>Альфа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'количество показов и затраты'!$A$6:$A$7</c:f>
              <c:strCache>
                <c:ptCount val="2"/>
                <c:pt idx="0">
                  <c:v>Сумма по полю Cost_rub_wo_NDS</c:v>
                </c:pt>
                <c:pt idx="1">
                  <c:v>Сумма по полю Shows</c:v>
                </c:pt>
              </c:strCache>
            </c:strRef>
          </c:cat>
          <c:val>
            <c:numRef>
              <c:f>'количество показов и затраты'!$H$6:$H$7</c:f>
              <c:numCache>
                <c:formatCode>#,##0</c:formatCode>
                <c:ptCount val="2"/>
                <c:pt idx="0">
                  <c:v>35150063.854372799</c:v>
                </c:pt>
                <c:pt idx="1">
                  <c:v>36089573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870-4893-8085-D913170AE03C}"/>
            </c:ext>
          </c:extLst>
        </c:ser>
        <c:ser>
          <c:idx val="7"/>
          <c:order val="7"/>
          <c:tx>
            <c:strRef>
              <c:f>'количество показов и затраты'!$I$3:$I$5</c:f>
              <c:strCache>
                <c:ptCount val="1"/>
                <c:pt idx="0">
                  <c:v>Зета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'количество показов и затраты'!$A$6:$A$7</c:f>
              <c:strCache>
                <c:ptCount val="2"/>
                <c:pt idx="0">
                  <c:v>Сумма по полю Cost_rub_wo_NDS</c:v>
                </c:pt>
                <c:pt idx="1">
                  <c:v>Сумма по полю Shows</c:v>
                </c:pt>
              </c:strCache>
            </c:strRef>
          </c:cat>
          <c:val>
            <c:numRef>
              <c:f>'количество показов и затраты'!$I$6:$I$7</c:f>
              <c:numCache>
                <c:formatCode>#,##0</c:formatCode>
                <c:ptCount val="2"/>
                <c:pt idx="0">
                  <c:v>34902894.292830393</c:v>
                </c:pt>
                <c:pt idx="1">
                  <c:v>5200383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870-4893-8085-D913170AE03C}"/>
            </c:ext>
          </c:extLst>
        </c:ser>
        <c:ser>
          <c:idx val="8"/>
          <c:order val="8"/>
          <c:tx>
            <c:strRef>
              <c:f>'количество показов и затраты'!$J$3:$J$5</c:f>
              <c:strCache>
                <c:ptCount val="1"/>
                <c:pt idx="0">
                  <c:v>Омега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'количество показов и затраты'!$A$6:$A$7</c:f>
              <c:strCache>
                <c:ptCount val="2"/>
                <c:pt idx="0">
                  <c:v>Сумма по полю Cost_rub_wo_NDS</c:v>
                </c:pt>
                <c:pt idx="1">
                  <c:v>Сумма по полю Shows</c:v>
                </c:pt>
              </c:strCache>
            </c:strRef>
          </c:cat>
          <c:val>
            <c:numRef>
              <c:f>'количество показов и затраты'!$J$6:$J$7</c:f>
              <c:numCache>
                <c:formatCode>#,##0</c:formatCode>
                <c:ptCount val="2"/>
                <c:pt idx="0">
                  <c:v>29791913.643228717</c:v>
                </c:pt>
                <c:pt idx="1">
                  <c:v>4234654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870-4893-8085-D913170AE0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27340096"/>
        <c:axId val="1909305888"/>
      </c:barChart>
      <c:catAx>
        <c:axId val="1727340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09305888"/>
        <c:crosses val="autoZero"/>
        <c:auto val="1"/>
        <c:lblAlgn val="ctr"/>
        <c:lblOffset val="100"/>
        <c:noMultiLvlLbl val="0"/>
      </c:catAx>
      <c:valAx>
        <c:axId val="1909305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2734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[Рекламный аналитик _ стажировка.xlsx]количество кликов!Сводная таблица3</c:name>
    <c:fmtId val="8"/>
  </c:pivotSource>
  <c:chart>
    <c:autoTitleDeleted val="1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4640315193416784E-2"/>
          <c:y val="0.25177035303019557"/>
          <c:w val="0.90652012733441578"/>
          <c:h val="0.693580194367595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'количество кликов'!$B$3:$B$5</c:f>
              <c:strCache>
                <c:ptCount val="1"/>
                <c:pt idx="0">
                  <c:v>Альфа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'количество кликов'!$A$6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'количество кликов'!$B$6</c:f>
              <c:numCache>
                <c:formatCode>#,##0</c:formatCode>
                <c:ptCount val="1"/>
                <c:pt idx="0">
                  <c:v>582105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F-4330-AB8F-2ABAD4A0A99F}"/>
            </c:ext>
          </c:extLst>
        </c:ser>
        <c:ser>
          <c:idx val="1"/>
          <c:order val="1"/>
          <c:tx>
            <c:strRef>
              <c:f>'количество кликов'!$C$3:$C$5</c:f>
              <c:strCache>
                <c:ptCount val="1"/>
                <c:pt idx="0">
                  <c:v>Омега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'количество кликов'!$A$6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'количество кликов'!$C$6</c:f>
              <c:numCache>
                <c:formatCode>#,##0</c:formatCode>
                <c:ptCount val="1"/>
                <c:pt idx="0">
                  <c:v>643215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F-4330-AB8F-2ABAD4A0A99F}"/>
            </c:ext>
          </c:extLst>
        </c:ser>
        <c:ser>
          <c:idx val="2"/>
          <c:order val="2"/>
          <c:tx>
            <c:strRef>
              <c:f>'количество кликов'!$D$3:$D$5</c:f>
              <c:strCache>
                <c:ptCount val="1"/>
                <c:pt idx="0">
                  <c:v>Псилон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'количество кликов'!$A$6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'количество кликов'!$D$6</c:f>
              <c:numCache>
                <c:formatCode>#,##0</c:formatCode>
                <c:ptCount val="1"/>
                <c:pt idx="0">
                  <c:v>645735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7F-4330-AB8F-2ABAD4A0A99F}"/>
            </c:ext>
          </c:extLst>
        </c:ser>
        <c:ser>
          <c:idx val="3"/>
          <c:order val="3"/>
          <c:tx>
            <c:strRef>
              <c:f>'количество кликов'!$E$3:$E$5</c:f>
              <c:strCache>
                <c:ptCount val="1"/>
                <c:pt idx="0">
                  <c:v>Гамма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'количество кликов'!$A$6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'количество кликов'!$E$6</c:f>
              <c:numCache>
                <c:formatCode>#,##0</c:formatCode>
                <c:ptCount val="1"/>
                <c:pt idx="0">
                  <c:v>814553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7F-4330-AB8F-2ABAD4A0A99F}"/>
            </c:ext>
          </c:extLst>
        </c:ser>
        <c:ser>
          <c:idx val="4"/>
          <c:order val="4"/>
          <c:tx>
            <c:strRef>
              <c:f>'количество кликов'!$F$3:$F$5</c:f>
              <c:strCache>
                <c:ptCount val="1"/>
                <c:pt idx="0">
                  <c:v>Зета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'количество кликов'!$A$6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'количество кликов'!$F$6</c:f>
              <c:numCache>
                <c:formatCode>#,##0</c:formatCode>
                <c:ptCount val="1"/>
                <c:pt idx="0">
                  <c:v>1243036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7F-4330-AB8F-2ABAD4A0A99F}"/>
            </c:ext>
          </c:extLst>
        </c:ser>
        <c:ser>
          <c:idx val="5"/>
          <c:order val="5"/>
          <c:tx>
            <c:strRef>
              <c:f>'количество кликов'!$G$3:$G$5</c:f>
              <c:strCache>
                <c:ptCount val="1"/>
                <c:pt idx="0">
                  <c:v>Мета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'количество кликов'!$A$6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'количество кликов'!$G$6</c:f>
              <c:numCache>
                <c:formatCode>#,##0</c:formatCode>
                <c:ptCount val="1"/>
                <c:pt idx="0">
                  <c:v>1405619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7F-4330-AB8F-2ABAD4A0A99F}"/>
            </c:ext>
          </c:extLst>
        </c:ser>
        <c:ser>
          <c:idx val="6"/>
          <c:order val="6"/>
          <c:tx>
            <c:strRef>
              <c:f>'количество кликов'!$H$3:$H$5</c:f>
              <c:strCache>
                <c:ptCount val="1"/>
                <c:pt idx="0">
                  <c:v>Лямбда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'количество кликов'!$A$6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'количество кликов'!$H$6</c:f>
              <c:numCache>
                <c:formatCode>#,##0</c:formatCode>
                <c:ptCount val="1"/>
                <c:pt idx="0">
                  <c:v>2284799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F7F-4330-AB8F-2ABAD4A0A99F}"/>
            </c:ext>
          </c:extLst>
        </c:ser>
        <c:ser>
          <c:idx val="7"/>
          <c:order val="7"/>
          <c:tx>
            <c:strRef>
              <c:f>'количество кликов'!$I$3:$I$5</c:f>
              <c:strCache>
                <c:ptCount val="1"/>
                <c:pt idx="0">
                  <c:v>Сигма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'количество кликов'!$A$6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'количество кликов'!$I$6</c:f>
              <c:numCache>
                <c:formatCode>#,##0</c:formatCode>
                <c:ptCount val="1"/>
                <c:pt idx="0">
                  <c:v>3404128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F7F-4330-AB8F-2ABAD4A0A99F}"/>
            </c:ext>
          </c:extLst>
        </c:ser>
        <c:ser>
          <c:idx val="8"/>
          <c:order val="8"/>
          <c:tx>
            <c:strRef>
              <c:f>'количество кликов'!$J$3:$J$5</c:f>
              <c:strCache>
                <c:ptCount val="1"/>
                <c:pt idx="0">
                  <c:v>Бета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'количество кликов'!$A$6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'количество кликов'!$J$6</c:f>
              <c:numCache>
                <c:formatCode>#,##0</c:formatCode>
                <c:ptCount val="1"/>
                <c:pt idx="0">
                  <c:v>3660762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7F-4330-AB8F-2ABAD4A0A9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727340096"/>
        <c:axId val="1909305888"/>
      </c:barChart>
      <c:catAx>
        <c:axId val="1727340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09305888"/>
        <c:crosses val="autoZero"/>
        <c:auto val="1"/>
        <c:lblAlgn val="ctr"/>
        <c:lblOffset val="100"/>
        <c:noMultiLvlLbl val="0"/>
      </c:catAx>
      <c:valAx>
        <c:axId val="1909305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2734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[Рекламный аналитик _ стажировка.xlsx]сумма по полю конверсия!Сводная таблица3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конверсия</a:t>
            </a:r>
          </a:p>
          <a:p>
            <a:pPr>
              <a:defRPr/>
            </a:pP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4640315193416784E-2"/>
          <c:y val="0.25177035303019557"/>
          <c:w val="0.90652012733441578"/>
          <c:h val="0.693580194367595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'сумма по полю конверсия'!$B$3:$B$5</c:f>
              <c:strCache>
                <c:ptCount val="1"/>
                <c:pt idx="0">
                  <c:v>Зета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'сумма по полю конверсия'!$A$6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'сумма по полю конверсия'!$B$6</c:f>
              <c:numCache>
                <c:formatCode>#,##0</c:formatCode>
                <c:ptCount val="1"/>
                <c:pt idx="0">
                  <c:v>20151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DA-46A3-8EF6-C36B655E5C56}"/>
            </c:ext>
          </c:extLst>
        </c:ser>
        <c:ser>
          <c:idx val="1"/>
          <c:order val="1"/>
          <c:tx>
            <c:strRef>
              <c:f>'сумма по полю конверсия'!$C$3:$C$5</c:f>
              <c:strCache>
                <c:ptCount val="1"/>
                <c:pt idx="0">
                  <c:v>Псилон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'сумма по полю конверсия'!$A$6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'сумма по полю конверсия'!$C$6</c:f>
              <c:numCache>
                <c:formatCode>#,##0</c:formatCode>
                <c:ptCount val="1"/>
                <c:pt idx="0">
                  <c:v>54910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DA-46A3-8EF6-C36B655E5C56}"/>
            </c:ext>
          </c:extLst>
        </c:ser>
        <c:ser>
          <c:idx val="2"/>
          <c:order val="2"/>
          <c:tx>
            <c:strRef>
              <c:f>'сумма по полю конверсия'!$D$3:$D$5</c:f>
              <c:strCache>
                <c:ptCount val="1"/>
                <c:pt idx="0">
                  <c:v>Альфа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'сумма по полю конверсия'!$A$6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'сумма по полю конверсия'!$D$6</c:f>
              <c:numCache>
                <c:formatCode>#,##0</c:formatCode>
                <c:ptCount val="1"/>
                <c:pt idx="0">
                  <c:v>56491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DA-46A3-8EF6-C36B655E5C56}"/>
            </c:ext>
          </c:extLst>
        </c:ser>
        <c:ser>
          <c:idx val="3"/>
          <c:order val="3"/>
          <c:tx>
            <c:strRef>
              <c:f>'сумма по полю конверсия'!$E$3:$E$5</c:f>
              <c:strCache>
                <c:ptCount val="1"/>
                <c:pt idx="0">
                  <c:v>Омега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'сумма по полю конверсия'!$A$6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'сумма по полю конверсия'!$E$6</c:f>
              <c:numCache>
                <c:formatCode>#,##0</c:formatCode>
                <c:ptCount val="1"/>
                <c:pt idx="0">
                  <c:v>70183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0DA-46A3-8EF6-C36B655E5C56}"/>
            </c:ext>
          </c:extLst>
        </c:ser>
        <c:ser>
          <c:idx val="4"/>
          <c:order val="4"/>
          <c:tx>
            <c:strRef>
              <c:f>'сумма по полю конверсия'!$F$3:$F$5</c:f>
              <c:strCache>
                <c:ptCount val="1"/>
                <c:pt idx="0">
                  <c:v>Гамма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'сумма по полю конверсия'!$A$6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'сумма по полю конверсия'!$F$6</c:f>
              <c:numCache>
                <c:formatCode>#,##0</c:formatCode>
                <c:ptCount val="1"/>
                <c:pt idx="0">
                  <c:v>109778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DA-46A3-8EF6-C36B655E5C56}"/>
            </c:ext>
          </c:extLst>
        </c:ser>
        <c:ser>
          <c:idx val="5"/>
          <c:order val="5"/>
          <c:tx>
            <c:strRef>
              <c:f>'сумма по полю конверсия'!$G$3:$G$5</c:f>
              <c:strCache>
                <c:ptCount val="1"/>
                <c:pt idx="0">
                  <c:v>Мета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'сумма по полю конверсия'!$A$6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'сумма по полю конверсия'!$G$6</c:f>
              <c:numCache>
                <c:formatCode>#,##0</c:formatCode>
                <c:ptCount val="1"/>
                <c:pt idx="0">
                  <c:v>141441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0DA-46A3-8EF6-C36B655E5C56}"/>
            </c:ext>
          </c:extLst>
        </c:ser>
        <c:ser>
          <c:idx val="6"/>
          <c:order val="6"/>
          <c:tx>
            <c:strRef>
              <c:f>'сумма по полю конверсия'!$H$3:$H$5</c:f>
              <c:strCache>
                <c:ptCount val="1"/>
                <c:pt idx="0">
                  <c:v>Бета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'сумма по полю конверсия'!$A$6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'сумма по полю конверсия'!$H$6</c:f>
              <c:numCache>
                <c:formatCode>#,##0</c:formatCode>
                <c:ptCount val="1"/>
                <c:pt idx="0">
                  <c:v>190431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DA-46A3-8EF6-C36B655E5C56}"/>
            </c:ext>
          </c:extLst>
        </c:ser>
        <c:ser>
          <c:idx val="7"/>
          <c:order val="7"/>
          <c:tx>
            <c:strRef>
              <c:f>'сумма по полю конверсия'!$I$3:$I$5</c:f>
              <c:strCache>
                <c:ptCount val="1"/>
                <c:pt idx="0">
                  <c:v>Лямбда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'сумма по полю конверсия'!$A$6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'сумма по полю конверсия'!$I$6</c:f>
              <c:numCache>
                <c:formatCode>#,##0</c:formatCode>
                <c:ptCount val="1"/>
                <c:pt idx="0">
                  <c:v>221762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0DA-46A3-8EF6-C36B655E5C56}"/>
            </c:ext>
          </c:extLst>
        </c:ser>
        <c:ser>
          <c:idx val="8"/>
          <c:order val="8"/>
          <c:tx>
            <c:strRef>
              <c:f>'сумма по полю конверсия'!$J$3:$J$5</c:f>
              <c:strCache>
                <c:ptCount val="1"/>
                <c:pt idx="0">
                  <c:v>Сигма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'сумма по полю конверсия'!$A$6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'сумма по полю конверсия'!$J$6</c:f>
              <c:numCache>
                <c:formatCode>#,##0</c:formatCode>
                <c:ptCount val="1"/>
                <c:pt idx="0">
                  <c:v>229930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DA-46A3-8EF6-C36B655E5C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727340096"/>
        <c:axId val="1909305888"/>
      </c:barChart>
      <c:catAx>
        <c:axId val="1727340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09305888"/>
        <c:crosses val="autoZero"/>
        <c:auto val="1"/>
        <c:lblAlgn val="ctr"/>
        <c:lblOffset val="100"/>
        <c:noMultiLvlLbl val="0"/>
      </c:catAx>
      <c:valAx>
        <c:axId val="1909305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2734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[Рекламный аналитик _ стажировка.xlsx]количество кликов (2)!Сводная таблица3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 сработавших клиентов по месяцам</a:t>
            </a:r>
          </a:p>
          <a:p>
            <a:pPr>
              <a:defRPr/>
            </a:pP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4640315193416784E-2"/>
          <c:y val="0.25177035303019557"/>
          <c:w val="0.90652012733441578"/>
          <c:h val="0.69358019436759599"/>
        </c:manualLayout>
      </c:layout>
      <c:lineChart>
        <c:grouping val="standard"/>
        <c:varyColors val="0"/>
        <c:ser>
          <c:idx val="0"/>
          <c:order val="0"/>
          <c:tx>
            <c:strRef>
              <c:f>'количество кликов (2)'!$D$3:$D$4</c:f>
              <c:strCache>
                <c:ptCount val="1"/>
                <c:pt idx="0">
                  <c:v>Альфа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'количество кликов (2)'!$A$5:$C$13</c:f>
              <c:multiLvlStrCache>
                <c:ptCount val="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</c:lvl>
                <c:lvl>
                  <c:pt idx="0">
                    <c:v>Кв-л1</c:v>
                  </c:pt>
                  <c:pt idx="3">
                    <c:v>Кв-л2</c:v>
                  </c:pt>
                  <c:pt idx="6">
                    <c:v>Кв-л3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'количество кликов (2)'!$D$5:$D$13</c:f>
              <c:numCache>
                <c:formatCode>#,##0</c:formatCode>
                <c:ptCount val="8"/>
                <c:pt idx="0">
                  <c:v>6595</c:v>
                </c:pt>
                <c:pt idx="1">
                  <c:v>8088</c:v>
                </c:pt>
                <c:pt idx="2">
                  <c:v>9602</c:v>
                </c:pt>
                <c:pt idx="3">
                  <c:v>5220</c:v>
                </c:pt>
                <c:pt idx="4">
                  <c:v>656</c:v>
                </c:pt>
                <c:pt idx="5">
                  <c:v>5617</c:v>
                </c:pt>
                <c:pt idx="6">
                  <c:v>9738</c:v>
                </c:pt>
                <c:pt idx="7">
                  <c:v>10975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E-4B4C-8DB0-7054FD454208}"/>
            </c:ext>
          </c:extLst>
        </c:ser>
        <c:ser>
          <c:idx val="1"/>
          <c:order val="1"/>
          <c:tx>
            <c:strRef>
              <c:f>'количество кликов (2)'!$E$3:$E$4</c:f>
              <c:strCache>
                <c:ptCount val="1"/>
                <c:pt idx="0">
                  <c:v>Бета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'количество кликов (2)'!$A$5:$C$13</c:f>
              <c:multiLvlStrCache>
                <c:ptCount val="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</c:lvl>
                <c:lvl>
                  <c:pt idx="0">
                    <c:v>Кв-л1</c:v>
                  </c:pt>
                  <c:pt idx="3">
                    <c:v>Кв-л2</c:v>
                  </c:pt>
                  <c:pt idx="6">
                    <c:v>Кв-л3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'количество кликов (2)'!$E$5:$E$13</c:f>
              <c:numCache>
                <c:formatCode>#,##0</c:formatCode>
                <c:ptCount val="8"/>
                <c:pt idx="0">
                  <c:v>15333</c:v>
                </c:pt>
                <c:pt idx="1">
                  <c:v>23954</c:v>
                </c:pt>
                <c:pt idx="2">
                  <c:v>25145</c:v>
                </c:pt>
                <c:pt idx="3">
                  <c:v>879</c:v>
                </c:pt>
                <c:pt idx="4">
                  <c:v>31415</c:v>
                </c:pt>
                <c:pt idx="5">
                  <c:v>30676</c:v>
                </c:pt>
                <c:pt idx="6">
                  <c:v>30091</c:v>
                </c:pt>
                <c:pt idx="7">
                  <c:v>32938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E-4B4C-8DB0-7054FD454208}"/>
            </c:ext>
          </c:extLst>
        </c:ser>
        <c:ser>
          <c:idx val="2"/>
          <c:order val="2"/>
          <c:tx>
            <c:strRef>
              <c:f>'количество кликов (2)'!$F$3:$F$4</c:f>
              <c:strCache>
                <c:ptCount val="1"/>
                <c:pt idx="0">
                  <c:v>Гамма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'количество кликов (2)'!$A$5:$C$13</c:f>
              <c:multiLvlStrCache>
                <c:ptCount val="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</c:lvl>
                <c:lvl>
                  <c:pt idx="0">
                    <c:v>Кв-л1</c:v>
                  </c:pt>
                  <c:pt idx="3">
                    <c:v>Кв-л2</c:v>
                  </c:pt>
                  <c:pt idx="6">
                    <c:v>Кв-л3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'количество кликов (2)'!$F$5:$F$13</c:f>
              <c:numCache>
                <c:formatCode>#,##0</c:formatCode>
                <c:ptCount val="8"/>
                <c:pt idx="0">
                  <c:v>8796</c:v>
                </c:pt>
                <c:pt idx="1">
                  <c:v>12456</c:v>
                </c:pt>
                <c:pt idx="2">
                  <c:v>14581</c:v>
                </c:pt>
                <c:pt idx="3">
                  <c:v>8195</c:v>
                </c:pt>
                <c:pt idx="4">
                  <c:v>7152</c:v>
                </c:pt>
                <c:pt idx="5">
                  <c:v>15632</c:v>
                </c:pt>
                <c:pt idx="6">
                  <c:v>23382</c:v>
                </c:pt>
                <c:pt idx="7">
                  <c:v>19584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E-4B4C-8DB0-7054FD454208}"/>
            </c:ext>
          </c:extLst>
        </c:ser>
        <c:ser>
          <c:idx val="3"/>
          <c:order val="3"/>
          <c:tx>
            <c:strRef>
              <c:f>'количество кликов (2)'!$G$3:$G$4</c:f>
              <c:strCache>
                <c:ptCount val="1"/>
                <c:pt idx="0">
                  <c:v>Зета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'количество кликов (2)'!$A$5:$C$13</c:f>
              <c:multiLvlStrCache>
                <c:ptCount val="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</c:lvl>
                <c:lvl>
                  <c:pt idx="0">
                    <c:v>Кв-л1</c:v>
                  </c:pt>
                  <c:pt idx="3">
                    <c:v>Кв-л2</c:v>
                  </c:pt>
                  <c:pt idx="6">
                    <c:v>Кв-л3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'количество кликов (2)'!$G$5:$G$13</c:f>
              <c:numCache>
                <c:formatCode>#,##0</c:formatCode>
                <c:ptCount val="8"/>
                <c:pt idx="0">
                  <c:v>2794</c:v>
                </c:pt>
                <c:pt idx="1">
                  <c:v>2605</c:v>
                </c:pt>
                <c:pt idx="2">
                  <c:v>3146</c:v>
                </c:pt>
                <c:pt idx="3">
                  <c:v>2978</c:v>
                </c:pt>
                <c:pt idx="4">
                  <c:v>1284</c:v>
                </c:pt>
                <c:pt idx="5">
                  <c:v>2461</c:v>
                </c:pt>
                <c:pt idx="6">
                  <c:v>2503</c:v>
                </c:pt>
                <c:pt idx="7">
                  <c:v>2380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54E-4B4C-8DB0-7054FD454208}"/>
            </c:ext>
          </c:extLst>
        </c:ser>
        <c:ser>
          <c:idx val="4"/>
          <c:order val="4"/>
          <c:tx>
            <c:strRef>
              <c:f>'количество кликов (2)'!$H$3:$H$4</c:f>
              <c:strCache>
                <c:ptCount val="1"/>
                <c:pt idx="0">
                  <c:v>Лямбда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'количество кликов (2)'!$A$5:$C$13</c:f>
              <c:multiLvlStrCache>
                <c:ptCount val="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</c:lvl>
                <c:lvl>
                  <c:pt idx="0">
                    <c:v>Кв-л1</c:v>
                  </c:pt>
                  <c:pt idx="3">
                    <c:v>Кв-л2</c:v>
                  </c:pt>
                  <c:pt idx="6">
                    <c:v>Кв-л3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'количество кликов (2)'!$H$5:$H$13</c:f>
              <c:numCache>
                <c:formatCode>#,##0</c:formatCode>
                <c:ptCount val="8"/>
                <c:pt idx="0">
                  <c:v>177</c:v>
                </c:pt>
                <c:pt idx="1">
                  <c:v>94</c:v>
                </c:pt>
                <c:pt idx="2">
                  <c:v>41073</c:v>
                </c:pt>
                <c:pt idx="3">
                  <c:v>36142</c:v>
                </c:pt>
                <c:pt idx="4">
                  <c:v>33912</c:v>
                </c:pt>
                <c:pt idx="5">
                  <c:v>42513</c:v>
                </c:pt>
                <c:pt idx="6">
                  <c:v>33010</c:v>
                </c:pt>
                <c:pt idx="7">
                  <c:v>34841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54E-4B4C-8DB0-7054FD454208}"/>
            </c:ext>
          </c:extLst>
        </c:ser>
        <c:ser>
          <c:idx val="5"/>
          <c:order val="5"/>
          <c:tx>
            <c:strRef>
              <c:f>'количество кликов (2)'!$I$3:$I$4</c:f>
              <c:strCache>
                <c:ptCount val="1"/>
                <c:pt idx="0">
                  <c:v>Мета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'количество кликов (2)'!$A$5:$C$13</c:f>
              <c:multiLvlStrCache>
                <c:ptCount val="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</c:lvl>
                <c:lvl>
                  <c:pt idx="0">
                    <c:v>Кв-л1</c:v>
                  </c:pt>
                  <c:pt idx="3">
                    <c:v>Кв-л2</c:v>
                  </c:pt>
                  <c:pt idx="6">
                    <c:v>Кв-л3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'количество кликов (2)'!$I$5:$I$13</c:f>
              <c:numCache>
                <c:formatCode>#,##0</c:formatCode>
                <c:ptCount val="8"/>
                <c:pt idx="0">
                  <c:v>11354</c:v>
                </c:pt>
                <c:pt idx="1">
                  <c:v>21875</c:v>
                </c:pt>
                <c:pt idx="2">
                  <c:v>20724</c:v>
                </c:pt>
                <c:pt idx="3">
                  <c:v>14826</c:v>
                </c:pt>
                <c:pt idx="4">
                  <c:v>19555</c:v>
                </c:pt>
                <c:pt idx="5">
                  <c:v>16022</c:v>
                </c:pt>
                <c:pt idx="6">
                  <c:v>18655</c:v>
                </c:pt>
                <c:pt idx="7">
                  <c:v>18430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54E-4B4C-8DB0-7054FD454208}"/>
            </c:ext>
          </c:extLst>
        </c:ser>
        <c:ser>
          <c:idx val="6"/>
          <c:order val="6"/>
          <c:tx>
            <c:strRef>
              <c:f>'количество кликов (2)'!$J$3:$J$4</c:f>
              <c:strCache>
                <c:ptCount val="1"/>
                <c:pt idx="0">
                  <c:v>Омега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'количество кликов (2)'!$A$5:$C$13</c:f>
              <c:multiLvlStrCache>
                <c:ptCount val="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</c:lvl>
                <c:lvl>
                  <c:pt idx="0">
                    <c:v>Кв-л1</c:v>
                  </c:pt>
                  <c:pt idx="3">
                    <c:v>Кв-л2</c:v>
                  </c:pt>
                  <c:pt idx="6">
                    <c:v>Кв-л3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'количество кликов (2)'!$J$5:$J$13</c:f>
              <c:numCache>
                <c:formatCode>#,##0</c:formatCode>
                <c:ptCount val="8"/>
                <c:pt idx="0">
                  <c:v>3826</c:v>
                </c:pt>
                <c:pt idx="1">
                  <c:v>9699</c:v>
                </c:pt>
                <c:pt idx="2">
                  <c:v>15338</c:v>
                </c:pt>
                <c:pt idx="3">
                  <c:v>18779</c:v>
                </c:pt>
                <c:pt idx="4">
                  <c:v>1705</c:v>
                </c:pt>
                <c:pt idx="5">
                  <c:v>1352</c:v>
                </c:pt>
                <c:pt idx="6">
                  <c:v>6172</c:v>
                </c:pt>
                <c:pt idx="7">
                  <c:v>13312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54E-4B4C-8DB0-7054FD454208}"/>
            </c:ext>
          </c:extLst>
        </c:ser>
        <c:ser>
          <c:idx val="7"/>
          <c:order val="7"/>
          <c:tx>
            <c:strRef>
              <c:f>'количество кликов (2)'!$K$3:$K$4</c:f>
              <c:strCache>
                <c:ptCount val="1"/>
                <c:pt idx="0">
                  <c:v>Псилон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'количество кликов (2)'!$A$5:$C$13</c:f>
              <c:multiLvlStrCache>
                <c:ptCount val="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</c:lvl>
                <c:lvl>
                  <c:pt idx="0">
                    <c:v>Кв-л1</c:v>
                  </c:pt>
                  <c:pt idx="3">
                    <c:v>Кв-л2</c:v>
                  </c:pt>
                  <c:pt idx="6">
                    <c:v>Кв-л3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'количество кликов (2)'!$K$5:$K$13</c:f>
              <c:numCache>
                <c:formatCode>#,##0</c:formatCode>
                <c:ptCount val="8"/>
                <c:pt idx="0">
                  <c:v>7574</c:v>
                </c:pt>
                <c:pt idx="1">
                  <c:v>11677</c:v>
                </c:pt>
                <c:pt idx="2">
                  <c:v>11097</c:v>
                </c:pt>
                <c:pt idx="3">
                  <c:v>2435</c:v>
                </c:pt>
                <c:pt idx="4">
                  <c:v>1411</c:v>
                </c:pt>
                <c:pt idx="5">
                  <c:v>4864</c:v>
                </c:pt>
                <c:pt idx="6">
                  <c:v>7820</c:v>
                </c:pt>
                <c:pt idx="7">
                  <c:v>8032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54E-4B4C-8DB0-7054FD454208}"/>
            </c:ext>
          </c:extLst>
        </c:ser>
        <c:ser>
          <c:idx val="8"/>
          <c:order val="8"/>
          <c:tx>
            <c:strRef>
              <c:f>'количество кликов (2)'!$L$3:$L$4</c:f>
              <c:strCache>
                <c:ptCount val="1"/>
                <c:pt idx="0">
                  <c:v>Сигма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'количество кликов (2)'!$A$5:$C$13</c:f>
              <c:multiLvlStrCache>
                <c:ptCount val="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</c:lvl>
                <c:lvl>
                  <c:pt idx="0">
                    <c:v>Кв-л1</c:v>
                  </c:pt>
                  <c:pt idx="3">
                    <c:v>Кв-л2</c:v>
                  </c:pt>
                  <c:pt idx="6">
                    <c:v>Кв-л3</c:v>
                  </c:pt>
                </c:lvl>
                <c:lvl>
                  <c:pt idx="0">
                    <c:v>2020</c:v>
                  </c:pt>
                </c:lvl>
              </c:multiLvlStrCache>
            </c:multiLvlStrRef>
          </c:cat>
          <c:val>
            <c:numRef>
              <c:f>'количество кликов (2)'!$L$5:$L$13</c:f>
              <c:numCache>
                <c:formatCode>#,##0</c:formatCode>
                <c:ptCount val="8"/>
                <c:pt idx="0">
                  <c:v>18434</c:v>
                </c:pt>
                <c:pt idx="1">
                  <c:v>26813</c:v>
                </c:pt>
                <c:pt idx="2">
                  <c:v>42828</c:v>
                </c:pt>
                <c:pt idx="3">
                  <c:v>15977</c:v>
                </c:pt>
                <c:pt idx="4">
                  <c:v>22385</c:v>
                </c:pt>
                <c:pt idx="5">
                  <c:v>39858</c:v>
                </c:pt>
                <c:pt idx="6">
                  <c:v>35068</c:v>
                </c:pt>
                <c:pt idx="7">
                  <c:v>28567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54E-4B4C-8DB0-7054FD4542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27340096"/>
        <c:axId val="1909305888"/>
      </c:lineChart>
      <c:catAx>
        <c:axId val="172734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09305888"/>
        <c:crosses val="autoZero"/>
        <c:auto val="1"/>
        <c:lblAlgn val="ctr"/>
        <c:lblOffset val="100"/>
        <c:noMultiLvlLbl val="0"/>
      </c:catAx>
      <c:valAx>
        <c:axId val="190930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2734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[Рекламный аналитик _ стажировка.xlsx]стоимость показа (2)!Сводная таблица5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стоимость</a:t>
            </a:r>
            <a:r>
              <a:rPr lang="ru-RU" baseline="0"/>
              <a:t> 1 сработавшего клиента</a:t>
            </a:r>
            <a:endParaRPr lang="ru-RU"/>
          </a:p>
          <a:p>
            <a:pPr>
              <a:defRPr/>
            </a:pP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4"/>
          </a:solidFill>
          <a:ln>
            <a:noFill/>
          </a:ln>
          <a:effectLst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0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'стоимость показа (2)'!$B$3:$B$5</c:f>
              <c:strCache>
                <c:ptCount val="1"/>
                <c:pt idx="0">
                  <c:v>234679 - Бета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 (2)'!$A$6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 (2)'!$B$6</c:f>
              <c:numCache>
                <c:formatCode>#,##0</c:formatCode>
                <c:ptCount val="1"/>
                <c:pt idx="0">
                  <c:v>0.5522856281303774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C5-46B4-B74F-48E846493D3C}"/>
            </c:ext>
          </c:extLst>
        </c:ser>
        <c:ser>
          <c:idx val="1"/>
          <c:order val="1"/>
          <c:tx>
            <c:strRef>
              <c:f>'стоимость показа (2)'!$C$3:$C$5</c:f>
              <c:strCache>
                <c:ptCount val="1"/>
                <c:pt idx="0">
                  <c:v>252114 - Альфа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 (2)'!$A$6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 (2)'!$C$6</c:f>
              <c:numCache>
                <c:formatCode>#,##0</c:formatCode>
                <c:ptCount val="1"/>
                <c:pt idx="0">
                  <c:v>0.43165783347483622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5-46B4-B74F-48E846493D3C}"/>
            </c:ext>
          </c:extLst>
        </c:ser>
        <c:ser>
          <c:idx val="2"/>
          <c:order val="2"/>
          <c:tx>
            <c:strRef>
              <c:f>'стоимость показа (2)'!$D$3:$D$5</c:f>
              <c:strCache>
                <c:ptCount val="1"/>
                <c:pt idx="0">
                  <c:v>285755 - Псилон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 (2)'!$A$6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 (2)'!$D$6</c:f>
              <c:numCache>
                <c:formatCode>#,##0</c:formatCode>
                <c:ptCount val="1"/>
                <c:pt idx="0">
                  <c:v>3.5133445367172165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5-46B4-B74F-48E846493D3C}"/>
            </c:ext>
          </c:extLst>
        </c:ser>
        <c:ser>
          <c:idx val="3"/>
          <c:order val="3"/>
          <c:tx>
            <c:strRef>
              <c:f>'стоимость показа (2)'!$E$3:$E$5</c:f>
              <c:strCache>
                <c:ptCount val="1"/>
                <c:pt idx="0">
                  <c:v>333348 - Омега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#,##0.0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 (2)'!$A$6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 (2)'!$E$6</c:f>
              <c:numCache>
                <c:formatCode>#,##0</c:formatCode>
                <c:ptCount val="1"/>
                <c:pt idx="0">
                  <c:v>9.6331353466254571E-2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5-46B4-B74F-48E846493D3C}"/>
            </c:ext>
          </c:extLst>
        </c:ser>
        <c:ser>
          <c:idx val="4"/>
          <c:order val="4"/>
          <c:tx>
            <c:strRef>
              <c:f>'стоимость показа (2)'!$F$3:$F$5</c:f>
              <c:strCache>
                <c:ptCount val="1"/>
                <c:pt idx="0">
                  <c:v>357953 - Сигма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 (2)'!$A$6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 (2)'!$F$6</c:f>
              <c:numCache>
                <c:formatCode>#,##0</c:formatCode>
                <c:ptCount val="1"/>
                <c:pt idx="0">
                  <c:v>1.4017537307988568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5-46B4-B74F-48E846493D3C}"/>
            </c:ext>
          </c:extLst>
        </c:ser>
        <c:ser>
          <c:idx val="5"/>
          <c:order val="5"/>
          <c:tx>
            <c:strRef>
              <c:f>'стоимость показа (2)'!$G$3:$G$5</c:f>
              <c:strCache>
                <c:ptCount val="1"/>
                <c:pt idx="0">
                  <c:v>458303 - Гамма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 (2)'!$A$6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 (2)'!$G$6</c:f>
              <c:numCache>
                <c:formatCode>#,##0</c:formatCode>
                <c:ptCount val="1"/>
                <c:pt idx="0">
                  <c:v>2.4409263697003207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3C5-46B4-B74F-48E846493D3C}"/>
            </c:ext>
          </c:extLst>
        </c:ser>
        <c:ser>
          <c:idx val="6"/>
          <c:order val="6"/>
          <c:tx>
            <c:strRef>
              <c:f>'стоимость показа (2)'!$H$3:$H$5</c:f>
              <c:strCache>
                <c:ptCount val="1"/>
                <c:pt idx="0">
                  <c:v>555392 - Зета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 (2)'!$A$6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 (2)'!$H$6</c:f>
              <c:numCache>
                <c:formatCode>#,##0</c:formatCode>
                <c:ptCount val="1"/>
                <c:pt idx="0">
                  <c:v>1.2812816078280369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C5-46B4-B74F-48E846493D3C}"/>
            </c:ext>
          </c:extLst>
        </c:ser>
        <c:ser>
          <c:idx val="7"/>
          <c:order val="7"/>
          <c:tx>
            <c:strRef>
              <c:f>'стоимость показа (2)'!$I$3:$I$5</c:f>
              <c:strCache>
                <c:ptCount val="1"/>
                <c:pt idx="0">
                  <c:v>559604 - Лямбда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 (2)'!$A$6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 (2)'!$I$6</c:f>
              <c:numCache>
                <c:formatCode>#,##0</c:formatCode>
                <c:ptCount val="1"/>
                <c:pt idx="0">
                  <c:v>1.3635663410087195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3C5-46B4-B74F-48E846493D3C}"/>
            </c:ext>
          </c:extLst>
        </c:ser>
        <c:ser>
          <c:idx val="8"/>
          <c:order val="8"/>
          <c:tx>
            <c:strRef>
              <c:f>'стоимость показа (2)'!$J$3:$J$5</c:f>
              <c:strCache>
                <c:ptCount val="1"/>
                <c:pt idx="0">
                  <c:v>855060 - Мета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 (2)'!$A$6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 (2)'!$J$6</c:f>
              <c:numCache>
                <c:formatCode>#,##0</c:formatCode>
                <c:ptCount val="1"/>
                <c:pt idx="0">
                  <c:v>0.35038841389342706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C5-46B4-B74F-48E846493D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025172560"/>
        <c:axId val="2025182128"/>
      </c:barChart>
      <c:catAx>
        <c:axId val="2025172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25182128"/>
        <c:crosses val="autoZero"/>
        <c:auto val="1"/>
        <c:lblAlgn val="ctr"/>
        <c:lblOffset val="100"/>
        <c:noMultiLvlLbl val="0"/>
      </c:catAx>
      <c:valAx>
        <c:axId val="2025182128"/>
        <c:scaling>
          <c:orientation val="minMax"/>
        </c:scaling>
        <c:delete val="0"/>
        <c:axPos val="b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2517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54827025651588E-2"/>
          <c:y val="0.74740126234220727"/>
          <c:w val="0.85209432154314035"/>
          <c:h val="0.18017716535433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[Рекламный аналитик _ стажировка.xlsx]стоимость показа!Сводная таблица5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стоимость 1 показа</a:t>
            </a:r>
          </a:p>
          <a:p>
            <a:pPr>
              <a:defRPr/>
            </a:pPr>
            <a:endParaRPr lang="ru-RU"/>
          </a:p>
        </c:rich>
      </c:tx>
      <c:layout>
        <c:manualLayout>
          <c:xMode val="edge"/>
          <c:yMode val="edge"/>
          <c:x val="0.31914454277286136"/>
          <c:y val="0.126642585518394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'стоимость показа'!$B$3:$B$5</c:f>
              <c:strCache>
                <c:ptCount val="1"/>
                <c:pt idx="0">
                  <c:v>234679 - Бета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показа'!$B$6</c:f>
              <c:numCache>
                <c:formatCode>#,##0</c:formatCode>
                <c:ptCount val="1"/>
                <c:pt idx="0">
                  <c:v>430.89493683648686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8D-44CC-B8B3-B07831020CD2}"/>
            </c:ext>
          </c:extLst>
        </c:ser>
        <c:ser>
          <c:idx val="1"/>
          <c:order val="1"/>
          <c:tx>
            <c:strRef>
              <c:f>'стоимость показа'!$C$3:$C$5</c:f>
              <c:strCache>
                <c:ptCount val="1"/>
                <c:pt idx="0">
                  <c:v>252114 - Альфа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показа'!$C$6</c:f>
              <c:numCache>
                <c:formatCode>#,##0</c:formatCode>
                <c:ptCount val="1"/>
                <c:pt idx="0">
                  <c:v>306.01732462717166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8D-44CC-B8B3-B07831020CD2}"/>
            </c:ext>
          </c:extLst>
        </c:ser>
        <c:ser>
          <c:idx val="2"/>
          <c:order val="2"/>
          <c:tx>
            <c:strRef>
              <c:f>'стоимость показа'!$D$3:$D$5</c:f>
              <c:strCache>
                <c:ptCount val="1"/>
                <c:pt idx="0">
                  <c:v>285755 - Псилон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показа'!$D$6</c:f>
              <c:numCache>
                <c:formatCode>#,##0</c:formatCode>
                <c:ptCount val="1"/>
                <c:pt idx="0">
                  <c:v>842.83689581513795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8D-44CC-B8B3-B07831020CD2}"/>
            </c:ext>
          </c:extLst>
        </c:ser>
        <c:ser>
          <c:idx val="3"/>
          <c:order val="3"/>
          <c:tx>
            <c:strRef>
              <c:f>'стоимость показа'!$E$3:$E$5</c:f>
              <c:strCache>
                <c:ptCount val="1"/>
                <c:pt idx="0">
                  <c:v>333348 - Омега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показа'!$E$6</c:f>
              <c:numCache>
                <c:formatCode>#,##0</c:formatCode>
                <c:ptCount val="1"/>
                <c:pt idx="0">
                  <c:v>325.59660050500094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8D-44CC-B8B3-B07831020CD2}"/>
            </c:ext>
          </c:extLst>
        </c:ser>
        <c:ser>
          <c:idx val="4"/>
          <c:order val="4"/>
          <c:tx>
            <c:strRef>
              <c:f>'стоимость показа'!$F$3:$F$5</c:f>
              <c:strCache>
                <c:ptCount val="1"/>
                <c:pt idx="0">
                  <c:v>357953 - Сигма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показа'!$F$6</c:f>
              <c:numCache>
                <c:formatCode>#,##0</c:formatCode>
                <c:ptCount val="1"/>
                <c:pt idx="0">
                  <c:v>226.70837268950305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8D-44CC-B8B3-B07831020CD2}"/>
            </c:ext>
          </c:extLst>
        </c:ser>
        <c:ser>
          <c:idx val="5"/>
          <c:order val="5"/>
          <c:tx>
            <c:strRef>
              <c:f>'стоимость показа'!$G$3:$G$5</c:f>
              <c:strCache>
                <c:ptCount val="1"/>
                <c:pt idx="0">
                  <c:v>458303 - Гамма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показа'!$G$6</c:f>
              <c:numCache>
                <c:formatCode>#,##0</c:formatCode>
                <c:ptCount val="1"/>
                <c:pt idx="0">
                  <c:v>592.55609543264939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68D-44CC-B8B3-B07831020CD2}"/>
            </c:ext>
          </c:extLst>
        </c:ser>
        <c:ser>
          <c:idx val="6"/>
          <c:order val="6"/>
          <c:tx>
            <c:strRef>
              <c:f>'стоимость показа'!$H$3:$H$5</c:f>
              <c:strCache>
                <c:ptCount val="1"/>
                <c:pt idx="0">
                  <c:v>555392 - Зета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показа'!$H$6</c:f>
              <c:numCache>
                <c:formatCode>#,##0</c:formatCode>
                <c:ptCount val="1"/>
                <c:pt idx="0">
                  <c:v>286.38602391357352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68D-44CC-B8B3-B07831020CD2}"/>
            </c:ext>
          </c:extLst>
        </c:ser>
        <c:ser>
          <c:idx val="7"/>
          <c:order val="7"/>
          <c:tx>
            <c:strRef>
              <c:f>'стоимость показа'!$I$3:$I$5</c:f>
              <c:strCache>
                <c:ptCount val="1"/>
                <c:pt idx="0">
                  <c:v>559604 - Лямбда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показа'!$I$6</c:f>
              <c:numCache>
                <c:formatCode>#,##0</c:formatCode>
                <c:ptCount val="1"/>
                <c:pt idx="0">
                  <c:v>193.57883649098312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68D-44CC-B8B3-B07831020CD2}"/>
            </c:ext>
          </c:extLst>
        </c:ser>
        <c:ser>
          <c:idx val="8"/>
          <c:order val="8"/>
          <c:tx>
            <c:strRef>
              <c:f>'стоимость показа'!$J$3:$J$5</c:f>
              <c:strCache>
                <c:ptCount val="1"/>
                <c:pt idx="0">
                  <c:v>855060 - Мета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показа'!$A$6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показа'!$J$6</c:f>
              <c:numCache>
                <c:formatCode>#,##0</c:formatCode>
                <c:ptCount val="1"/>
                <c:pt idx="0">
                  <c:v>273.86327116366641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8D-44CC-B8B3-B07831020C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025172560"/>
        <c:axId val="2025182128"/>
      </c:barChart>
      <c:catAx>
        <c:axId val="2025172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25182128"/>
        <c:crosses val="autoZero"/>
        <c:auto val="1"/>
        <c:lblAlgn val="ctr"/>
        <c:lblOffset val="100"/>
        <c:noMultiLvlLbl val="0"/>
      </c:catAx>
      <c:valAx>
        <c:axId val="2025182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2517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751747845678596"/>
          <c:y val="5.0396200474940617E-2"/>
          <c:w val="0.24363296402109028"/>
          <c:h val="0.887141919760029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[Рекламный аналитик _ стажировка.xlsx]стоимость клика!Сводная таблица5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стоимость 1 клика</a:t>
            </a:r>
          </a:p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'стоимость клика'!$B$3:$B$5</c:f>
              <c:strCache>
                <c:ptCount val="1"/>
                <c:pt idx="0">
                  <c:v>234679 - Бета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клика'!$A$6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клика'!$B$6</c:f>
              <c:numCache>
                <c:formatCode>#,##0</c:formatCode>
                <c:ptCount val="1"/>
                <c:pt idx="0">
                  <c:v>6.1185217410505661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49-4E14-B5FC-F2F4F727E88D}"/>
            </c:ext>
          </c:extLst>
        </c:ser>
        <c:ser>
          <c:idx val="1"/>
          <c:order val="1"/>
          <c:tx>
            <c:strRef>
              <c:f>'стоимость клика'!$C$3:$C$5</c:f>
              <c:strCache>
                <c:ptCount val="1"/>
                <c:pt idx="0">
                  <c:v>252114 - Альфа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клика'!$A$6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клика'!$C$6</c:f>
              <c:numCache>
                <c:formatCode>#,##0</c:formatCode>
                <c:ptCount val="1"/>
                <c:pt idx="0">
                  <c:v>6.4176217975420728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49-4E14-B5FC-F2F4F727E88D}"/>
            </c:ext>
          </c:extLst>
        </c:ser>
        <c:ser>
          <c:idx val="2"/>
          <c:order val="2"/>
          <c:tx>
            <c:strRef>
              <c:f>'стоимость клика'!$D$3:$D$5</c:f>
              <c:strCache>
                <c:ptCount val="1"/>
                <c:pt idx="0">
                  <c:v>285755 - Псилон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клика'!$A$6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клика'!$D$6</c:f>
              <c:numCache>
                <c:formatCode>#,##0</c:formatCode>
                <c:ptCount val="1"/>
                <c:pt idx="0">
                  <c:v>35.884375536033652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49-4E14-B5FC-F2F4F727E88D}"/>
            </c:ext>
          </c:extLst>
        </c:ser>
        <c:ser>
          <c:idx val="3"/>
          <c:order val="3"/>
          <c:tx>
            <c:strRef>
              <c:f>'стоимость клика'!$E$3:$E$5</c:f>
              <c:strCache>
                <c:ptCount val="1"/>
                <c:pt idx="0">
                  <c:v>333348 - Омега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клика'!$A$6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клика'!$E$6</c:f>
              <c:numCache>
                <c:formatCode>#,##0</c:formatCode>
                <c:ptCount val="1"/>
                <c:pt idx="0">
                  <c:v>5.700682886653464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49-4E14-B5FC-F2F4F727E88D}"/>
            </c:ext>
          </c:extLst>
        </c:ser>
        <c:ser>
          <c:idx val="4"/>
          <c:order val="4"/>
          <c:tx>
            <c:strRef>
              <c:f>'стоимость клика'!$F$3:$F$5</c:f>
              <c:strCache>
                <c:ptCount val="1"/>
                <c:pt idx="0">
                  <c:v>357953 - Сигма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клика'!$A$6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клика'!$F$6</c:f>
              <c:numCache>
                <c:formatCode>#,##0</c:formatCode>
                <c:ptCount val="1"/>
                <c:pt idx="0">
                  <c:v>37.06427259243921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49-4E14-B5FC-F2F4F727E88D}"/>
            </c:ext>
          </c:extLst>
        </c:ser>
        <c:ser>
          <c:idx val="5"/>
          <c:order val="5"/>
          <c:tx>
            <c:strRef>
              <c:f>'стоимость клика'!$G$3:$G$5</c:f>
              <c:strCache>
                <c:ptCount val="1"/>
                <c:pt idx="0">
                  <c:v>458303 - Гамма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клика'!$A$6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клика'!$G$6</c:f>
              <c:numCache>
                <c:formatCode>#,##0</c:formatCode>
                <c:ptCount val="1"/>
                <c:pt idx="0">
                  <c:v>17.558450787520989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E49-4E14-B5FC-F2F4F727E88D}"/>
            </c:ext>
          </c:extLst>
        </c:ser>
        <c:ser>
          <c:idx val="6"/>
          <c:order val="6"/>
          <c:tx>
            <c:strRef>
              <c:f>'стоимость клика'!$H$3:$H$5</c:f>
              <c:strCache>
                <c:ptCount val="1"/>
                <c:pt idx="0">
                  <c:v>555392 - Зета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клика'!$A$6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клика'!$H$6</c:f>
              <c:numCache>
                <c:formatCode>#,##0</c:formatCode>
                <c:ptCount val="1"/>
                <c:pt idx="0">
                  <c:v>3.2345335380565055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E49-4E14-B5FC-F2F4F727E88D}"/>
            </c:ext>
          </c:extLst>
        </c:ser>
        <c:ser>
          <c:idx val="7"/>
          <c:order val="7"/>
          <c:tx>
            <c:strRef>
              <c:f>'стоимость клика'!$I$3:$I$5</c:f>
              <c:strCache>
                <c:ptCount val="1"/>
                <c:pt idx="0">
                  <c:v>559604 - Лямбда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клика'!$A$6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клика'!$I$6</c:f>
              <c:numCache>
                <c:formatCode>#,##0</c:formatCode>
                <c:ptCount val="1"/>
                <c:pt idx="0">
                  <c:v>12.050424379296444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E49-4E14-B5FC-F2F4F727E88D}"/>
            </c:ext>
          </c:extLst>
        </c:ser>
        <c:ser>
          <c:idx val="8"/>
          <c:order val="8"/>
          <c:tx>
            <c:strRef>
              <c:f>'стоимость клика'!$J$3:$J$5</c:f>
              <c:strCache>
                <c:ptCount val="1"/>
                <c:pt idx="0">
                  <c:v>855060 - Мета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'стоимость клика'!$A$6</c:f>
              <c:strCache>
                <c:ptCount val="1"/>
                <c:pt idx="0">
                  <c:v>Итог</c:v>
                </c:pt>
              </c:strCache>
            </c:strRef>
          </c:cat>
          <c:val>
            <c:numRef>
              <c:f>'стоимость клика'!$J$6</c:f>
              <c:numCache>
                <c:formatCode>#,##0</c:formatCode>
                <c:ptCount val="1"/>
                <c:pt idx="0">
                  <c:v>7.5595145690851631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E49-4E14-B5FC-F2F4F727E8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25172560"/>
        <c:axId val="2025182128"/>
      </c:barChart>
      <c:catAx>
        <c:axId val="202517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25182128"/>
        <c:crosses val="autoZero"/>
        <c:auto val="1"/>
        <c:lblAlgn val="ctr"/>
        <c:lblOffset val="100"/>
        <c:noMultiLvlLbl val="0"/>
      </c:catAx>
      <c:valAx>
        <c:axId val="202518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2517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C2EB56-506D-4F5E-94D3-7027F936EECA}" type="datetime1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6DE2D-2988-4DC7-9EF0-A199BBC9BA1B}" type="datetime1">
              <a:rPr lang="ru-RU" smtClean="0"/>
              <a:pPr/>
              <a:t>08.06.2021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FAAAB6-A2C6-4A85-A3A1-98EFBA61C96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>
              <a:effectLst/>
              <a:latin typeface="Segoe UI" panose="020B0502040204020203" pitchFamily="34" charset="0"/>
            </a:endParaRPr>
          </a:p>
          <a:p>
            <a:pPr rtl="0"/>
            <a:r>
              <a:rPr lang="ru-RU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59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734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032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91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25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24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71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63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46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07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484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80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59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80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3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Прямоугольник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Рисунок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Рисунок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8" name="Дата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19" name="Нижний колонтитул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4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Прямоугольник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Рисунок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Рисунок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8" name="Дата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19" name="Нижний колонтитул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Рисунок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5" name="Рисунок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 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2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Рисунок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 useBgFill="1">
        <p:nvSpPr>
          <p:cNvPr id="4" name="Прямоугольник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Рисунок</a:t>
            </a:r>
          </a:p>
        </p:txBody>
      </p:sp>
      <p:sp>
        <p:nvSpPr>
          <p:cNvPr id="10" name="Рисунок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Рисунок</a:t>
            </a:r>
          </a:p>
        </p:txBody>
      </p:sp>
      <p:sp>
        <p:nvSpPr>
          <p:cNvPr id="16" name="Рисунок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Рисунок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Заголовок 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Рисунок</a:t>
            </a:r>
          </a:p>
        </p:txBody>
      </p:sp>
      <p:sp>
        <p:nvSpPr>
          <p:cNvPr id="33" name="Рисунок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ru-RU" noProof="0"/>
              <a:t>Рисунок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7" name="Текст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Должность</a:t>
            </a:r>
          </a:p>
        </p:txBody>
      </p:sp>
      <p:sp>
        <p:nvSpPr>
          <p:cNvPr id="38" name="Текст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Должность</a:t>
            </a:r>
          </a:p>
        </p:txBody>
      </p:sp>
      <p:sp>
        <p:nvSpPr>
          <p:cNvPr id="39" name="Текст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Должность</a:t>
            </a:r>
          </a:p>
        </p:txBody>
      </p:sp>
      <p:sp>
        <p:nvSpPr>
          <p:cNvPr id="40" name="Текст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Должность</a:t>
            </a:r>
          </a:p>
        </p:txBody>
      </p:sp>
      <p:sp>
        <p:nvSpPr>
          <p:cNvPr id="41" name="Текст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3 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04.09.20ГГ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/>
              <a:t>04.09.20ГГ</a:t>
            </a:r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/>
              <a:t>Название презентации</a:t>
            </a:r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5A5C87-DF58-40C8-B092-1DE63DB4547E}" type="slidenum">
              <a:rPr lang="ru-RU" noProof="0" smtClean="0"/>
              <a:pPr/>
              <a:t>‹#›</a:t>
            </a:fld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2121" y="1674841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Рекламный аналитик</a:t>
            </a:r>
            <a:br>
              <a:rPr lang="ru-RU" dirty="0"/>
            </a:br>
            <a:r>
              <a:rPr lang="ru-RU" sz="1800" dirty="0"/>
              <a:t>задание для стажировки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4120" y="3851113"/>
            <a:ext cx="7223760" cy="685800"/>
          </a:xfrm>
        </p:spPr>
        <p:txBody>
          <a:bodyPr rtlCol="0"/>
          <a:lstStyle/>
          <a:p>
            <a:pPr rtl="0"/>
            <a:r>
              <a:rPr lang="ru-RU" b="1" dirty="0">
                <a:solidFill>
                  <a:schemeClr val="tx1"/>
                </a:solidFill>
              </a:rPr>
              <a:t>Савоськин Павел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84AB2C-3E9A-4D44-B8F9-9A7AFA17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5" y="138223"/>
            <a:ext cx="2273835" cy="22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err="1"/>
              <a:t>Дашборд</a:t>
            </a:r>
            <a:r>
              <a:rPr lang="ru-RU" dirty="0"/>
              <a:t> 2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8E6EC47B-0875-49A4-8F1B-8B4B13F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4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04.09.20ГГ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79D51A1C-737E-43FC-8D3B-86E4D3CC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dirty="0"/>
              <a:t>Название презентации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BD4F9CE-26BB-4441-99A7-B6599E9C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smtClean="0"/>
              <a:t>10</a:t>
            </a:fld>
            <a:endParaRPr lang="ru-RU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12CF014-728F-4CBB-9FD6-D274B7ED7A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262940"/>
              </p:ext>
            </p:extLst>
          </p:nvPr>
        </p:nvGraphicFramePr>
        <p:xfrm>
          <a:off x="1116013" y="2478088"/>
          <a:ext cx="10167937" cy="3831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err="1"/>
              <a:t>Дашборд</a:t>
            </a:r>
            <a:r>
              <a:rPr lang="ru-RU" dirty="0"/>
              <a:t> 2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8E6EC47B-0875-49A4-8F1B-8B4B13F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4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04.09.20ГГ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79D51A1C-737E-43FC-8D3B-86E4D3CC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dirty="0"/>
              <a:t>Название презентации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BD4F9CE-26BB-4441-99A7-B6599E9C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smtClean="0"/>
              <a:t>11</a:t>
            </a:fld>
            <a:endParaRPr lang="ru-RU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1E67927-A392-42E9-BCD2-121E731EA3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3409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err="1"/>
              <a:t>Дашборд</a:t>
            </a:r>
            <a:r>
              <a:rPr lang="ru-RU" dirty="0"/>
              <a:t> 2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8E6EC47B-0875-49A4-8F1B-8B4B13F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4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04.09.20ГГ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79D51A1C-737E-43FC-8D3B-86E4D3CC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dirty="0"/>
              <a:t>Название презентации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BD4F9CE-26BB-4441-99A7-B6599E9C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ru-RU" smtClean="0"/>
              <a:t>12</a:t>
            </a:fld>
            <a:endParaRPr lang="ru-RU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5E579E0-0A0B-4507-BBFC-5A8FE231DC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025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sz="4000" dirty="0"/>
              <a:t>Оценка текущего положения клиента относительно конкурентов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ru-RU" dirty="0" err="1"/>
              <a:t>Дашборд</a:t>
            </a:r>
            <a:r>
              <a:rPr lang="ru-RU" dirty="0"/>
              <a:t> 1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pPr rtl="0"/>
            <a:r>
              <a:rPr lang="ru-RU" dirty="0" err="1"/>
              <a:t>Дашборд</a:t>
            </a:r>
            <a:r>
              <a:rPr lang="ru-RU" dirty="0"/>
              <a:t> 2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ru-RU" dirty="0"/>
              <a:t>В указанном периоде и категориям:</a:t>
            </a:r>
          </a:p>
          <a:p>
            <a:pPr rtl="0"/>
            <a:r>
              <a:rPr lang="ru-RU" dirty="0"/>
              <a:t>1. По количеству просмотров клиент занимает предпоследнее место</a:t>
            </a:r>
          </a:p>
          <a:p>
            <a:pPr rtl="0"/>
            <a:r>
              <a:rPr lang="ru-RU" dirty="0"/>
              <a:t>2. По количеству кликов клиент занимает последнее место</a:t>
            </a:r>
          </a:p>
          <a:p>
            <a:pPr rtl="0"/>
            <a:r>
              <a:rPr lang="ru-RU" dirty="0"/>
              <a:t>3. По количеству сработавших клиентов,  клиент занимает 4 место с конца списка</a:t>
            </a:r>
          </a:p>
          <a:p>
            <a:pPr rtl="0"/>
            <a:r>
              <a:rPr lang="ru-RU" dirty="0"/>
              <a:t>Не смотря,  что затраты показов на десктопе и мобильных устройствах близки, конверсия и просмотры отличаются в разы.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ru-RU" sz="1800" dirty="0"/>
              <a:t>Для более четкого понимания ситуации посмотрим положение дел по таким показателям, как стоимость 1 клика, 1 просмотра и 1 сработавшего клиента.</a:t>
            </a:r>
          </a:p>
          <a:p>
            <a:pPr rtl="0"/>
            <a:r>
              <a:rPr lang="ru-RU" sz="1800" dirty="0"/>
              <a:t>Сразу видно, что из за того что клиент представлен в одном виде баннеров, то он упускает массы возможностей продвижения.</a:t>
            </a:r>
          </a:p>
          <a:p>
            <a:pPr rtl="0"/>
            <a:r>
              <a:rPr lang="ru-RU" sz="1800" dirty="0"/>
              <a:t>Например один из лидеров, конкурент </a:t>
            </a:r>
            <a:r>
              <a:rPr lang="ru-RU" sz="1800" dirty="0" err="1"/>
              <a:t>Псилон</a:t>
            </a:r>
            <a:r>
              <a:rPr lang="ru-RU" sz="1800" dirty="0"/>
              <a:t>- делает основную ставку на социальные сети. Он оптимизировал выдачу для мобильных устройств.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04.09.20ГГ</a:t>
            </a:r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Название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pPr rtl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665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Раздел 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9722" y="1938528"/>
            <a:ext cx="2902262" cy="2990088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ru-RU" sz="2800" dirty="0"/>
              <a:t>рекомендации по использованию инструментов, площадок, устройств</a:t>
            </a:r>
          </a:p>
        </p:txBody>
      </p:sp>
    </p:spTree>
    <p:extLst>
      <p:ext uri="{BB962C8B-B14F-4D97-AF65-F5344CB8AC3E}">
        <p14:creationId xmlns:p14="http://schemas.microsoft.com/office/powerpoint/2010/main" val="323233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/>
              <a:t>Р</a:t>
            </a:r>
            <a:r>
              <a:rPr lang="ru-RU" sz="4000" dirty="0"/>
              <a:t>екомендации по использованию инструментов, площадок, устройств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115567" y="2372650"/>
            <a:ext cx="10495407" cy="82391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Для увеличения потока клиентов предлагаю: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10371582" cy="296851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1. Сместить бюджеты рекламных компаний в сторону мобильных устройств.</a:t>
            </a:r>
          </a:p>
          <a:p>
            <a:pPr rtl="0"/>
            <a:r>
              <a:rPr lang="ru-RU" dirty="0"/>
              <a:t>2. Перевести часть рекламы </a:t>
            </a:r>
            <a:r>
              <a:rPr lang="ru-RU" dirty="0" err="1"/>
              <a:t>networks</a:t>
            </a:r>
            <a:endParaRPr lang="ru-RU" dirty="0"/>
          </a:p>
          <a:p>
            <a:pPr rtl="0"/>
            <a:r>
              <a:rPr lang="ru-RU" dirty="0"/>
              <a:t>3. Необходимо пересмотреть ключевые фразы,  за образец взять близкого конкурента  Гамма.</a:t>
            </a:r>
          </a:p>
          <a:p>
            <a:pPr rtl="0"/>
            <a:r>
              <a:rPr lang="ru-RU" dirty="0"/>
              <a:t>4. Пересмотреть распределение бюджетов компаний в соответствии с сезонностью, так как в марте был упущен всплеск активности клиентов.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04.09.20ГГ</a:t>
            </a:r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Название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pPr rtl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4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92E3A-DB80-46C8-A227-EE0F7E87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Спасибо</a:t>
            </a:r>
          </a:p>
        </p:txBody>
      </p:sp>
      <p:pic>
        <p:nvPicPr>
          <p:cNvPr id="19" name="Рисунок 18" descr="руки на наборе документов">
            <a:extLst>
              <a:ext uri="{FF2B5EF4-FFF2-40B4-BE49-F238E27FC236}">
                <a16:creationId xmlns:a16="http://schemas.microsoft.com/office/drawing/2014/main" id="{00069E65-AC47-4CE9-B19A-7EA5888AA3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9" r="59"/>
          <a:stretch/>
        </p:blipFill>
        <p:spPr/>
      </p:pic>
      <p:pic>
        <p:nvPicPr>
          <p:cNvPr id="21" name="Рисунок 20" descr="вид офиса">
            <a:extLst>
              <a:ext uri="{FF2B5EF4-FFF2-40B4-BE49-F238E27FC236}">
                <a16:creationId xmlns:a16="http://schemas.microsoft.com/office/drawing/2014/main" id="{D78D46DB-1C3A-41BD-860F-ECE8B446BB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29" r="29"/>
          <a:stretch/>
        </p:blipFill>
        <p:spPr/>
      </p:pic>
      <p:pic>
        <p:nvPicPr>
          <p:cNvPr id="23" name="Рисунок 22" descr="ручка сверху ежедневника">
            <a:extLst>
              <a:ext uri="{FF2B5EF4-FFF2-40B4-BE49-F238E27FC236}">
                <a16:creationId xmlns:a16="http://schemas.microsoft.com/office/drawing/2014/main" id="{D978928C-7EEA-4B8E-AA43-12AFD61BC29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/>
          <a:srcRect l="29" r="29"/>
          <a:stretch/>
        </p:blipFill>
        <p:spPr/>
      </p:pic>
      <p:pic>
        <p:nvPicPr>
          <p:cNvPr id="25" name="Место для изображения из Интернета 23" descr="Пользователь">
            <a:extLst>
              <a:ext uri="{FF2B5EF4-FFF2-40B4-BE49-F238E27FC236}">
                <a16:creationId xmlns:a16="http://schemas.microsoft.com/office/drawing/2014/main" id="{DD136AFE-38B3-4FAE-907B-277600FBDE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82977D1C-657B-4FA7-B4A1-CD08EC61D3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ru-RU" sz="1600" dirty="0"/>
              <a:t>Савоськин Павел</a:t>
            </a:r>
          </a:p>
        </p:txBody>
      </p:sp>
      <p:pic>
        <p:nvPicPr>
          <p:cNvPr id="27" name="Место для изображения из Интернета 27" descr="Конверт">
            <a:extLst>
              <a:ext uri="{FF2B5EF4-FFF2-40B4-BE49-F238E27FC236}">
                <a16:creationId xmlns:a16="http://schemas.microsoft.com/office/drawing/2014/main" id="{79C99175-A844-475F-B903-FB0A246099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5B2E9EE6-5A74-4119-8DAA-06582357CF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ru-RU" sz="1600" dirty="0"/>
              <a:t>9774443871</a:t>
            </a:r>
            <a:r>
              <a:rPr lang="en-US" sz="1600" dirty="0"/>
              <a:t>@mail.ru</a:t>
            </a:r>
            <a:endParaRPr lang="ru-RU" dirty="0"/>
          </a:p>
        </p:txBody>
      </p:sp>
      <p:pic>
        <p:nvPicPr>
          <p:cNvPr id="29" name="Место для изображения из Интернета 11" descr="Монитор">
            <a:extLst>
              <a:ext uri="{FF2B5EF4-FFF2-40B4-BE49-F238E27FC236}">
                <a16:creationId xmlns:a16="http://schemas.microsoft.com/office/drawing/2014/main" id="{247D95FD-08A2-4831-BB6A-A0FCA300459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A3CE7679-6065-4440-BCF7-BAFF752B01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en-US" dirty="0"/>
              <a:t>@SBatt</a:t>
            </a:r>
            <a:endParaRPr lang="ru-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D6C90EA9-2998-4A9C-A666-B38258E20B6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 rtlCol="0"/>
          <a:lstStyle/>
          <a:p>
            <a:pPr rtl="0"/>
            <a:r>
              <a:rPr lang="ru-RU"/>
              <a:t>04.09.20ГГ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1241EFF-1DFD-4B6D-BFDE-8E8B188334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3BB8335-F249-4F37-8C3F-A672116EB8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t>16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DA953DB-80D4-4F1D-8762-431FAAFB0A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" y="573786"/>
            <a:ext cx="3355848" cy="28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2" y="1078992"/>
            <a:ext cx="10559406" cy="1536192"/>
          </a:xfrm>
        </p:spPr>
        <p:txBody>
          <a:bodyPr rtlCol="0"/>
          <a:lstStyle/>
          <a:p>
            <a:pPr algn="ctr" rtl="0"/>
            <a:r>
              <a:rPr lang="ru-RU" sz="5200" dirty="0"/>
              <a:t>анализ рекламного размещения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42" y="3355848"/>
            <a:ext cx="10559406" cy="2825496"/>
          </a:xfrm>
        </p:spPr>
        <p:txBody>
          <a:bodyPr rtlCol="0"/>
          <a:lstStyle/>
          <a:p>
            <a:pPr marL="0" indent="0" rtl="0">
              <a:lnSpc>
                <a:spcPct val="110000"/>
              </a:lnSpc>
              <a:buNone/>
            </a:pPr>
            <a:r>
              <a:rPr lang="ru-RU" sz="1800" dirty="0"/>
              <a:t>Раздел 1 Оценка текущего положения клиента относительно конкурентов в категории (сравнительный анализ эффективности затрат)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ru-RU" sz="1800" dirty="0"/>
              <a:t>Раздел 2 Рекомендации по использованию инструментов, площадок, устройств.</a:t>
            </a:r>
          </a:p>
          <a:p>
            <a:pPr rtl="0"/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04.09.20ГГ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/>
              <a:t>Клиент: Омега</a:t>
            </a:r>
          </a:p>
          <a:p>
            <a:pPr rtl="0"/>
            <a:r>
              <a:rPr lang="ru-RU" dirty="0"/>
              <a:t>Категории: Потребительское кредитование</a:t>
            </a:r>
          </a:p>
          <a:p>
            <a:pPr rtl="0"/>
            <a:r>
              <a:rPr lang="ru-RU" dirty="0"/>
              <a:t>Период для анализа: </a:t>
            </a:r>
            <a:r>
              <a:rPr lang="ru-RU" dirty="0" err="1"/>
              <a:t>янв</a:t>
            </a:r>
            <a:r>
              <a:rPr lang="ru-RU" dirty="0"/>
              <a:t> – </a:t>
            </a:r>
            <a:r>
              <a:rPr lang="ru-RU" dirty="0" err="1"/>
              <a:t>авг</a:t>
            </a:r>
            <a:r>
              <a:rPr lang="ru-RU" dirty="0"/>
              <a:t> 2020</a:t>
            </a:r>
          </a:p>
          <a:p>
            <a:pPr rtl="0"/>
            <a:r>
              <a:rPr lang="ru-RU" dirty="0"/>
              <a:t>Цель клиента: получать больше целевых визитов по меньшей стоимости</a:t>
            </a:r>
          </a:p>
          <a:p>
            <a:pPr rtl="0"/>
            <a:r>
              <a:rPr lang="ru-RU" dirty="0"/>
              <a:t>Данные для анализа: таблица на Листе </a:t>
            </a:r>
            <a:r>
              <a:rPr lang="ru-RU" dirty="0" err="1"/>
              <a:t>data</a:t>
            </a:r>
            <a:endParaRPr lang="ru-RU" dirty="0"/>
          </a:p>
        </p:txBody>
      </p:sp>
      <p:pic>
        <p:nvPicPr>
          <p:cNvPr id="27" name="Рисунок 26" descr="заметки для публикации">
            <a:extLst>
              <a:ext uri="{FF2B5EF4-FFF2-40B4-BE49-F238E27FC236}">
                <a16:creationId xmlns:a16="http://schemas.microsoft.com/office/drawing/2014/main" id="{778123A3-1887-4297-BB48-CD597C4677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8" b="168"/>
          <a:stretch/>
        </p:blipFill>
        <p:spPr/>
      </p:pic>
      <p:pic>
        <p:nvPicPr>
          <p:cNvPr id="18" name="Рисунок 17" descr="Женщина указывает на что-то, а трое других людей смотрят">
            <a:extLst>
              <a:ext uri="{FF2B5EF4-FFF2-40B4-BE49-F238E27FC236}">
                <a16:creationId xmlns:a16="http://schemas.microsoft.com/office/drawing/2014/main" id="{1A615CC8-9DF3-484C-8E7E-BA035F9390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2" r="2"/>
          <a:stretch/>
        </p:blipFill>
        <p:spPr/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Раздел 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9722" y="1938528"/>
            <a:ext cx="2902262" cy="2990088"/>
          </a:xfrm>
        </p:spPr>
        <p:txBody>
          <a:bodyPr rtlCol="0">
            <a:normAutofit fontScale="77500" lnSpcReduction="20000"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ru-RU" sz="2800" dirty="0"/>
              <a:t>Оценка текущего положения клиента относительно конкурентов в категории (</a:t>
            </a:r>
            <a:r>
              <a:rPr lang="ru-RU" sz="2600" dirty="0"/>
              <a:t>сравнительный</a:t>
            </a:r>
            <a:r>
              <a:rPr lang="ru-RU" sz="2800" dirty="0"/>
              <a:t> анализ эффективности затрат)</a:t>
            </a:r>
          </a:p>
        </p:txBody>
      </p:sp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err="1"/>
              <a:t>Дашборд</a:t>
            </a:r>
            <a:endParaRPr lang="ru-RU" dirty="0"/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04.09.20ГГ</a:t>
            </a:r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Название презентации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pPr rtl="0"/>
              <a:t>5</a:t>
            </a:fld>
            <a:endParaRPr lang="ru-RU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E09EC753-6ACB-4839-9AEB-180CB0C627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274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dirty="0"/>
              <a:t>количество кликов</a:t>
            </a:r>
            <a:br>
              <a:rPr lang="ru-RU" dirty="0"/>
            </a:br>
            <a:endParaRPr lang="ru-RU" dirty="0"/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04.09.20ГГ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pPr rtl="0"/>
              <a:t>6</a:t>
            </a:fld>
            <a:endParaRPr lang="ru-RU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6BD93E3-B121-4658-B98D-F0DD2B2736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012985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DADF3EA-17CB-429B-B8FD-4C90C91AE667}"/>
              </a:ext>
            </a:extLst>
          </p:cNvPr>
          <p:cNvSpPr txBox="1"/>
          <p:nvPr/>
        </p:nvSpPr>
        <p:spPr>
          <a:xfrm>
            <a:off x="2938272" y="292139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600" b="1" i="0" u="none" strike="noStrike" kern="120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 кликов</a:t>
            </a:r>
          </a:p>
        </p:txBody>
      </p:sp>
    </p:spTree>
    <p:extLst>
      <p:ext uri="{BB962C8B-B14F-4D97-AF65-F5344CB8AC3E}">
        <p14:creationId xmlns:p14="http://schemas.microsoft.com/office/powerpoint/2010/main" val="426635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dirty="0"/>
              <a:t>конверсия</a:t>
            </a:r>
            <a:br>
              <a:rPr lang="ru-RU" dirty="0"/>
            </a:br>
            <a:endParaRPr lang="ru-RU" dirty="0"/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04.09.20ГГ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pPr rtl="0"/>
              <a:t>7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DF3EA-17CB-429B-B8FD-4C90C91AE667}"/>
              </a:ext>
            </a:extLst>
          </p:cNvPr>
          <p:cNvSpPr txBox="1"/>
          <p:nvPr/>
        </p:nvSpPr>
        <p:spPr>
          <a:xfrm>
            <a:off x="2938272" y="292139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600" b="1" i="0" u="none" strike="noStrike" kern="120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 кликов</a:t>
            </a: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6521017-CDB9-4FE6-AE2F-863E184C8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629073"/>
              </p:ext>
            </p:extLst>
          </p:nvPr>
        </p:nvGraphicFramePr>
        <p:xfrm>
          <a:off x="1012031" y="1941640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1572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dirty="0"/>
              <a:t>конверсия</a:t>
            </a:r>
            <a:br>
              <a:rPr lang="ru-RU" dirty="0"/>
            </a:br>
            <a:endParaRPr lang="ru-RU" dirty="0"/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04.09.20ГГ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pPr rtl="0"/>
              <a:t>8</a:t>
            </a:fld>
            <a:endParaRPr lang="ru-RU"/>
          </a:p>
        </p:txBody>
      </p:sp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9AACA78F-730D-427E-9D00-4538ACEB7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8765295"/>
              </p:ext>
            </p:extLst>
          </p:nvPr>
        </p:nvGraphicFramePr>
        <p:xfrm>
          <a:off x="0" y="1138428"/>
          <a:ext cx="11283696" cy="5234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2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EB919-4F65-4B5E-ADF3-272AD780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4800" dirty="0"/>
              <a:t>Лучший способ начать работу — </a:t>
            </a:r>
            <a:br>
              <a:rPr lang="ru-RU" sz="4800" dirty="0"/>
            </a:br>
            <a:r>
              <a:rPr lang="ru-RU" sz="4800" dirty="0"/>
              <a:t>перестать говорить и начать делать.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F48DDF-62CA-455C-A7CB-AB86D3378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sz="2000"/>
              <a:t>Уолт Дисней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BA106A-D567-46FE-88DF-BA724D83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04.09.20ГГ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B6A6F4-FC75-45A7-B6F8-488E7FD1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Рекламный аналитик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FBF44-1F57-4664-8847-9214C41B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5876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00023_TF89213316_Win32" id="{D7A5F952-8DD7-4435-A771-4AA8C4C495A6}" vid="{130BA271-68FB-4BC3-8022-A5C77756506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контрастным полем</Template>
  <TotalTime>106</TotalTime>
  <Words>449</Words>
  <Application>Microsoft Office PowerPoint</Application>
  <PresentationFormat>Широкоэкранный</PresentationFormat>
  <Paragraphs>108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Calibri</vt:lpstr>
      <vt:lpstr>Segoe UI</vt:lpstr>
      <vt:lpstr>AccentBoxVTI</vt:lpstr>
      <vt:lpstr>Рекламный аналитик задание для стажировки</vt:lpstr>
      <vt:lpstr>анализ рекламного размещения</vt:lpstr>
      <vt:lpstr>Введение</vt:lpstr>
      <vt:lpstr>Раздел 1</vt:lpstr>
      <vt:lpstr>Дашборд</vt:lpstr>
      <vt:lpstr>количество кликов </vt:lpstr>
      <vt:lpstr>конверсия </vt:lpstr>
      <vt:lpstr>конверсия </vt:lpstr>
      <vt:lpstr>Лучший способ начать работу —  перестать говорить и начать делать.</vt:lpstr>
      <vt:lpstr>Дашборд 2</vt:lpstr>
      <vt:lpstr>Дашборд 2</vt:lpstr>
      <vt:lpstr>Дашборд 2</vt:lpstr>
      <vt:lpstr>Оценка текущего положения клиента относительно конкурентов</vt:lpstr>
      <vt:lpstr>Раздел 2</vt:lpstr>
      <vt:lpstr>Рекомендации по использованию инструментов, площадок, устройств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Рекламный аналитик задание для стажировки</dc:title>
  <dc:creator>Павел Савоськин</dc:creator>
  <cp:lastModifiedBy>Павел Савоськин</cp:lastModifiedBy>
  <cp:revision>5</cp:revision>
  <dcterms:created xsi:type="dcterms:W3CDTF">2021-06-08T17:31:36Z</dcterms:created>
  <dcterms:modified xsi:type="dcterms:W3CDTF">2021-06-08T19:29:11Z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